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0" r:id="rId3"/>
    <p:sldId id="282" r:id="rId4"/>
    <p:sldId id="287" r:id="rId5"/>
    <p:sldId id="260" r:id="rId6"/>
    <p:sldId id="261" r:id="rId7"/>
    <p:sldId id="262" r:id="rId8"/>
    <p:sldId id="264" r:id="rId9"/>
    <p:sldId id="263" r:id="rId10"/>
    <p:sldId id="284" r:id="rId11"/>
    <p:sldId id="265" r:id="rId12"/>
    <p:sldId id="266" r:id="rId13"/>
    <p:sldId id="267" r:id="rId14"/>
    <p:sldId id="268" r:id="rId15"/>
    <p:sldId id="269" r:id="rId16"/>
    <p:sldId id="270" r:id="rId17"/>
    <p:sldId id="286" r:id="rId18"/>
    <p:sldId id="285" r:id="rId19"/>
    <p:sldId id="257" r:id="rId20"/>
    <p:sldId id="258" r:id="rId21"/>
    <p:sldId id="288" r:id="rId2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83" autoAdjust="0"/>
    <p:restoredTop sz="94711" autoAdjust="0"/>
  </p:normalViewPr>
  <p:slideViewPr>
    <p:cSldViewPr snapToGrid="0">
      <p:cViewPr varScale="1">
        <p:scale>
          <a:sx n="93" d="100"/>
          <a:sy n="93" d="100"/>
        </p:scale>
        <p:origin x="848" y="4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3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767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682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775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95309" y="273352"/>
            <a:ext cx="8915222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a-DK" sz="5325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95309" y="1604515"/>
            <a:ext cx="8915222" cy="397748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a-DK" sz="2903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5643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918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203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2167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487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947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4100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637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0521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9A271-E874-49C8-B469-918253180A5C}" type="datetimeFigureOut">
              <a:rPr lang="en-GB" smtClean="0"/>
              <a:t>10/09/2021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246D3-6FE1-4174-B72F-42BFA0BA16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016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succeedsooner.ca/home-innovation-and-web-development-services-in-ontario/resources/case-studies/travel-agency-strategic-business-model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>
            <a:extLst>
              <a:ext uri="{FF2B5EF4-FFF2-40B4-BE49-F238E27FC236}">
                <a16:creationId xmlns:a16="http://schemas.microsoft.com/office/drawing/2014/main" id="{E25E573B-623A-4850-9009-0BCEDD7E0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13" y="103678"/>
            <a:ext cx="8265589" cy="6486052"/>
          </a:xfrm>
          <a:prstGeom prst="rect">
            <a:avLst/>
          </a:prstGeom>
        </p:spPr>
      </p:pic>
      <p:sp>
        <p:nvSpPr>
          <p:cNvPr id="3" name="Tekstfelt 2">
            <a:extLst>
              <a:ext uri="{FF2B5EF4-FFF2-40B4-BE49-F238E27FC236}">
                <a16:creationId xmlns:a16="http://schemas.microsoft.com/office/drawing/2014/main" id="{0209ACFF-8181-43C0-BB84-681613BF8695}"/>
              </a:ext>
            </a:extLst>
          </p:cNvPr>
          <p:cNvSpPr txBox="1"/>
          <p:nvPr/>
        </p:nvSpPr>
        <p:spPr>
          <a:xfrm rot="20156807">
            <a:off x="3714247" y="1592933"/>
            <a:ext cx="52829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With a lot of examples and a lot of tools for analysing business and find solutions</a:t>
            </a:r>
          </a:p>
        </p:txBody>
      </p:sp>
    </p:spTree>
    <p:extLst>
      <p:ext uri="{BB962C8B-B14F-4D97-AF65-F5344CB8AC3E}">
        <p14:creationId xmlns:p14="http://schemas.microsoft.com/office/powerpoint/2010/main" val="157712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>
            <a:extLst>
              <a:ext uri="{FF2B5EF4-FFF2-40B4-BE49-F238E27FC236}">
                <a16:creationId xmlns:a16="http://schemas.microsoft.com/office/drawing/2014/main" id="{A23CB5DF-EFC8-4C54-B4D7-985317AA9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689" y="2266544"/>
            <a:ext cx="6940622" cy="4259239"/>
          </a:xfrm>
          <a:prstGeom prst="rect">
            <a:avLst/>
          </a:prstGeom>
        </p:spPr>
      </p:pic>
      <p:sp>
        <p:nvSpPr>
          <p:cNvPr id="6" name="Rektangel 5">
            <a:extLst>
              <a:ext uri="{FF2B5EF4-FFF2-40B4-BE49-F238E27FC236}">
                <a16:creationId xmlns:a16="http://schemas.microsoft.com/office/drawing/2014/main" id="{0D9A331D-FB5D-46B1-A1C1-83AD8BC6EFBE}"/>
              </a:ext>
            </a:extLst>
          </p:cNvPr>
          <p:cNvSpPr/>
          <p:nvPr/>
        </p:nvSpPr>
        <p:spPr>
          <a:xfrm>
            <a:off x="2476500" y="332217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GB" dirty="0">
                <a:latin typeface="WhitneyHTF-MediumSC"/>
              </a:rPr>
              <a:t>Detailed swot assessment of each building block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8740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>
            <a:extLst>
              <a:ext uri="{FF2B5EF4-FFF2-40B4-BE49-F238E27FC236}">
                <a16:creationId xmlns:a16="http://schemas.microsoft.com/office/drawing/2014/main" id="{E3B5541B-8E3A-4237-AF4A-ADAFBDA2D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136" y="111397"/>
            <a:ext cx="7648781" cy="6668782"/>
          </a:xfrm>
          <a:prstGeom prst="rect">
            <a:avLst/>
          </a:prstGeom>
        </p:spPr>
      </p:pic>
      <p:sp>
        <p:nvSpPr>
          <p:cNvPr id="3" name="Tekstfelt 2">
            <a:extLst>
              <a:ext uri="{FF2B5EF4-FFF2-40B4-BE49-F238E27FC236}">
                <a16:creationId xmlns:a16="http://schemas.microsoft.com/office/drawing/2014/main" id="{E570F2BE-995D-4AE4-AA4B-0D3F2D17EB29}"/>
              </a:ext>
            </a:extLst>
          </p:cNvPr>
          <p:cNvSpPr txBox="1"/>
          <p:nvPr/>
        </p:nvSpPr>
        <p:spPr>
          <a:xfrm>
            <a:off x="7461504" y="201168"/>
            <a:ext cx="1573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Page 216 -224</a:t>
            </a:r>
          </a:p>
        </p:txBody>
      </p:sp>
    </p:spTree>
    <p:extLst>
      <p:ext uri="{BB962C8B-B14F-4D97-AF65-F5344CB8AC3E}">
        <p14:creationId xmlns:p14="http://schemas.microsoft.com/office/powerpoint/2010/main" val="771100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lede 2">
            <a:extLst>
              <a:ext uri="{FF2B5EF4-FFF2-40B4-BE49-F238E27FC236}">
                <a16:creationId xmlns:a16="http://schemas.microsoft.com/office/drawing/2014/main" id="{EE7944F1-E40F-4E2A-A850-BADDFE333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255" y="372160"/>
            <a:ext cx="7041490" cy="381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70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lede 2">
            <a:extLst>
              <a:ext uri="{FF2B5EF4-FFF2-40B4-BE49-F238E27FC236}">
                <a16:creationId xmlns:a16="http://schemas.microsoft.com/office/drawing/2014/main" id="{F9D725E4-4519-4D32-BCD3-931BF7F1D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962" y="363427"/>
            <a:ext cx="7110076" cy="51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591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>
            <a:extLst>
              <a:ext uri="{FF2B5EF4-FFF2-40B4-BE49-F238E27FC236}">
                <a16:creationId xmlns:a16="http://schemas.microsoft.com/office/drawing/2014/main" id="{AB9B0B95-C2C8-4C8C-B5F6-4431924B2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589" y="1459149"/>
            <a:ext cx="6904677" cy="3120383"/>
          </a:xfrm>
          <a:prstGeom prst="rect">
            <a:avLst/>
          </a:prstGeom>
        </p:spPr>
      </p:pic>
      <p:pic>
        <p:nvPicPr>
          <p:cNvPr id="4" name="Billede 3">
            <a:extLst>
              <a:ext uri="{FF2B5EF4-FFF2-40B4-BE49-F238E27FC236}">
                <a16:creationId xmlns:a16="http://schemas.microsoft.com/office/drawing/2014/main" id="{4D65B044-C4AC-4325-B09B-F71B8D08A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7004" y="1459149"/>
            <a:ext cx="3519078" cy="375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019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>
            <a:extLst>
              <a:ext uri="{FF2B5EF4-FFF2-40B4-BE49-F238E27FC236}">
                <a16:creationId xmlns:a16="http://schemas.microsoft.com/office/drawing/2014/main" id="{E184DE40-D211-4286-9388-2E7BAB68C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1752"/>
            <a:ext cx="3489498" cy="5071017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577B8BA4-F4AF-47A2-A12D-C5514C3E7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431" y="651752"/>
            <a:ext cx="6705774" cy="535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97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>
            <a:extLst>
              <a:ext uri="{FF2B5EF4-FFF2-40B4-BE49-F238E27FC236}">
                <a16:creationId xmlns:a16="http://schemas.microsoft.com/office/drawing/2014/main" id="{218CEA2A-C5FA-4ADD-9FC9-B653EEBE7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13" y="106392"/>
            <a:ext cx="8966012" cy="6751608"/>
          </a:xfrm>
          <a:prstGeom prst="rect">
            <a:avLst/>
          </a:prstGeom>
        </p:spPr>
      </p:pic>
      <p:sp>
        <p:nvSpPr>
          <p:cNvPr id="4" name="Tekstfelt 3">
            <a:extLst>
              <a:ext uri="{FF2B5EF4-FFF2-40B4-BE49-F238E27FC236}">
                <a16:creationId xmlns:a16="http://schemas.microsoft.com/office/drawing/2014/main" id="{A9E91C87-C7B6-4512-891B-81695FCB325E}"/>
              </a:ext>
            </a:extLst>
          </p:cNvPr>
          <p:cNvSpPr txBox="1"/>
          <p:nvPr/>
        </p:nvSpPr>
        <p:spPr>
          <a:xfrm>
            <a:off x="8236020" y="106392"/>
            <a:ext cx="1573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Page 249 - 259</a:t>
            </a:r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68E1E1B3-AC39-4DC5-994B-FD75E42FC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13" y="6079787"/>
            <a:ext cx="1935000" cy="55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261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>
            <a:extLst>
              <a:ext uri="{FF2B5EF4-FFF2-40B4-BE49-F238E27FC236}">
                <a16:creationId xmlns:a16="http://schemas.microsoft.com/office/drawing/2014/main" id="{C1C288C8-0618-48EA-8581-DF34BDC15C6B}"/>
              </a:ext>
            </a:extLst>
          </p:cNvPr>
          <p:cNvGrpSpPr/>
          <p:nvPr/>
        </p:nvGrpSpPr>
        <p:grpSpPr>
          <a:xfrm>
            <a:off x="510433" y="0"/>
            <a:ext cx="8885133" cy="6858000"/>
            <a:chOff x="510433" y="0"/>
            <a:chExt cx="8885133" cy="6858000"/>
          </a:xfrm>
        </p:grpSpPr>
        <p:pic>
          <p:nvPicPr>
            <p:cNvPr id="4" name="Billede 3">
              <a:extLst>
                <a:ext uri="{FF2B5EF4-FFF2-40B4-BE49-F238E27FC236}">
                  <a16:creationId xmlns:a16="http://schemas.microsoft.com/office/drawing/2014/main" id="{FA9BA362-1F00-4E05-97D5-C11E67364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0433" y="0"/>
              <a:ext cx="8885133" cy="6858000"/>
            </a:xfrm>
            <a:prstGeom prst="rect">
              <a:avLst/>
            </a:prstGeom>
          </p:spPr>
        </p:pic>
        <p:sp>
          <p:nvSpPr>
            <p:cNvPr id="5" name="Rektangel 4">
              <a:extLst>
                <a:ext uri="{FF2B5EF4-FFF2-40B4-BE49-F238E27FC236}">
                  <a16:creationId xmlns:a16="http://schemas.microsoft.com/office/drawing/2014/main" id="{C57F1422-3764-487A-B137-628D95AF68BA}"/>
                </a:ext>
              </a:extLst>
            </p:cNvPr>
            <p:cNvSpPr/>
            <p:nvPr/>
          </p:nvSpPr>
          <p:spPr>
            <a:xfrm>
              <a:off x="725668" y="66675"/>
              <a:ext cx="999241" cy="3393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ktangel 5">
              <a:extLst>
                <a:ext uri="{FF2B5EF4-FFF2-40B4-BE49-F238E27FC236}">
                  <a16:creationId xmlns:a16="http://schemas.microsoft.com/office/drawing/2014/main" id="{29D2F5E6-EA64-47DC-BAEE-CA11A9DC0464}"/>
                </a:ext>
              </a:extLst>
            </p:cNvPr>
            <p:cNvSpPr/>
            <p:nvPr/>
          </p:nvSpPr>
          <p:spPr>
            <a:xfrm>
              <a:off x="7431267" y="66675"/>
              <a:ext cx="1907995" cy="3393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473042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Billede 40"/>
          <p:cNvPicPr/>
          <p:nvPr/>
        </p:nvPicPr>
        <p:blipFill>
          <a:blip r:embed="rId2"/>
          <a:stretch/>
        </p:blipFill>
        <p:spPr>
          <a:xfrm>
            <a:off x="546467" y="112999"/>
            <a:ext cx="8847854" cy="663589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Billede 41"/>
          <p:cNvPicPr/>
          <p:nvPr/>
        </p:nvPicPr>
        <p:blipFill>
          <a:blip r:embed="rId2"/>
          <a:stretch/>
        </p:blipFill>
        <p:spPr>
          <a:xfrm>
            <a:off x="390687" y="277271"/>
            <a:ext cx="9159089" cy="6307672"/>
          </a:xfrm>
          <a:prstGeom prst="rect">
            <a:avLst/>
          </a:prstGeom>
          <a:ln>
            <a:noFill/>
          </a:ln>
        </p:spPr>
      </p:pic>
      <p:sp>
        <p:nvSpPr>
          <p:cNvPr id="43" name="TextShape 1"/>
          <p:cNvSpPr txBox="1"/>
          <p:nvPr/>
        </p:nvSpPr>
        <p:spPr>
          <a:xfrm rot="1800">
            <a:off x="4217941" y="2851418"/>
            <a:ext cx="1697918" cy="1720126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/>
          <a:lstStyle/>
          <a:p>
            <a:r>
              <a:rPr lang="da-DK" sz="1452" b="1" i="1" spc="-1">
                <a:solidFill>
                  <a:srgbClr val="EF413D"/>
                </a:solidFill>
                <a:latin typeface="Arial"/>
              </a:rPr>
              <a:t>An example of a web hosting pro-vider using the Business Model Canvas to illu-strate their stra-tegic business plans.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887033D8-0518-4903-B4FC-1C835C88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286AA039-AF58-437B-B193-62985B575F24}"/>
              </a:ext>
            </a:extLst>
          </p:cNvPr>
          <p:cNvSpPr/>
          <p:nvPr/>
        </p:nvSpPr>
        <p:spPr>
          <a:xfrm>
            <a:off x="246888" y="822960"/>
            <a:ext cx="3739896" cy="397764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1FC9757F-20F1-46A5-A62A-1F6BD755DE4B}"/>
              </a:ext>
            </a:extLst>
          </p:cNvPr>
          <p:cNvSpPr txBox="1"/>
          <p:nvPr/>
        </p:nvSpPr>
        <p:spPr>
          <a:xfrm rot="19542848">
            <a:off x="1123583" y="2513006"/>
            <a:ext cx="2157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Infrastructure</a:t>
            </a:r>
            <a:endParaRPr lang="en-GB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0B46700B-55E5-4AD0-A8CB-23A3B5393D13}"/>
              </a:ext>
            </a:extLst>
          </p:cNvPr>
          <p:cNvSpPr/>
          <p:nvPr/>
        </p:nvSpPr>
        <p:spPr>
          <a:xfrm>
            <a:off x="4049270" y="822960"/>
            <a:ext cx="1802890" cy="397764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F55B5E13-1775-43B1-ABD2-CBD7D8196569}"/>
              </a:ext>
            </a:extLst>
          </p:cNvPr>
          <p:cNvSpPr txBox="1"/>
          <p:nvPr/>
        </p:nvSpPr>
        <p:spPr>
          <a:xfrm>
            <a:off x="4317469" y="2513005"/>
            <a:ext cx="1336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Offering</a:t>
            </a:r>
            <a:endParaRPr lang="en-GB" dirty="0"/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1E250FB1-79F2-481B-A1AD-29A5FE50F929}"/>
              </a:ext>
            </a:extLst>
          </p:cNvPr>
          <p:cNvSpPr/>
          <p:nvPr/>
        </p:nvSpPr>
        <p:spPr>
          <a:xfrm>
            <a:off x="5914646" y="822960"/>
            <a:ext cx="3739896" cy="3977640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kstfelt 13">
            <a:extLst>
              <a:ext uri="{FF2B5EF4-FFF2-40B4-BE49-F238E27FC236}">
                <a16:creationId xmlns:a16="http://schemas.microsoft.com/office/drawing/2014/main" id="{404DA195-C37D-4C26-B81C-E09A65133863}"/>
              </a:ext>
            </a:extLst>
          </p:cNvPr>
          <p:cNvSpPr txBox="1"/>
          <p:nvPr/>
        </p:nvSpPr>
        <p:spPr>
          <a:xfrm rot="1710213">
            <a:off x="7264226" y="2580947"/>
            <a:ext cx="1778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Customers</a:t>
            </a:r>
            <a:endParaRPr lang="en-GB" dirty="0"/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3FC021CC-CF99-4EFF-83C3-7E2CCB546E20}"/>
              </a:ext>
            </a:extLst>
          </p:cNvPr>
          <p:cNvSpPr/>
          <p:nvPr/>
        </p:nvSpPr>
        <p:spPr>
          <a:xfrm>
            <a:off x="246888" y="4860652"/>
            <a:ext cx="9407654" cy="1640732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kstfelt 15">
            <a:extLst>
              <a:ext uri="{FF2B5EF4-FFF2-40B4-BE49-F238E27FC236}">
                <a16:creationId xmlns:a16="http://schemas.microsoft.com/office/drawing/2014/main" id="{983E2C1D-A82A-404E-B987-93C21AF7A598}"/>
              </a:ext>
            </a:extLst>
          </p:cNvPr>
          <p:cNvSpPr txBox="1"/>
          <p:nvPr/>
        </p:nvSpPr>
        <p:spPr>
          <a:xfrm>
            <a:off x="4247201" y="5573375"/>
            <a:ext cx="1407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Finances</a:t>
            </a:r>
            <a:endParaRPr lang="en-GB" dirty="0"/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B4F4CB0E-1D2B-4CAE-A182-6D1B161FA805}"/>
              </a:ext>
            </a:extLst>
          </p:cNvPr>
          <p:cNvSpPr txBox="1"/>
          <p:nvPr/>
        </p:nvSpPr>
        <p:spPr>
          <a:xfrm>
            <a:off x="6663447" y="35661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Page 14 - 44</a:t>
            </a:r>
          </a:p>
        </p:txBody>
      </p:sp>
    </p:spTree>
    <p:extLst>
      <p:ext uri="{BB962C8B-B14F-4D97-AF65-F5344CB8AC3E}">
        <p14:creationId xmlns:p14="http://schemas.microsoft.com/office/powerpoint/2010/main" val="2524831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Billede 43"/>
          <p:cNvPicPr/>
          <p:nvPr/>
        </p:nvPicPr>
        <p:blipFill>
          <a:blip r:embed="rId2"/>
          <a:stretch/>
        </p:blipFill>
        <p:spPr>
          <a:xfrm>
            <a:off x="1048430" y="391903"/>
            <a:ext cx="8003303" cy="6009173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54A3EBDD-30BC-411F-B507-691607F0A8BE}"/>
              </a:ext>
            </a:extLst>
          </p:cNvPr>
          <p:cNvSpPr/>
          <p:nvPr/>
        </p:nvSpPr>
        <p:spPr>
          <a:xfrm>
            <a:off x="350520" y="6459004"/>
            <a:ext cx="944270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hlinkClick r:id="rId2"/>
              </a:rPr>
              <a:t>https://succeedsooner.ca/home-innovation-and-web-development-services-in-ontario/resources/case-studies/travel-agency-strategic-business-model/</a:t>
            </a:r>
            <a:r>
              <a:rPr lang="en-GB" sz="1100" dirty="0"/>
              <a:t> 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3E875948-DBCE-4E25-AEA4-FA7A27466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76" y="274319"/>
            <a:ext cx="8932412" cy="6085703"/>
          </a:xfrm>
          <a:prstGeom prst="rect">
            <a:avLst/>
          </a:prstGeom>
        </p:spPr>
      </p:pic>
      <p:sp>
        <p:nvSpPr>
          <p:cNvPr id="6" name="Rektangel 5">
            <a:extLst>
              <a:ext uri="{FF2B5EF4-FFF2-40B4-BE49-F238E27FC236}">
                <a16:creationId xmlns:a16="http://schemas.microsoft.com/office/drawing/2014/main" id="{33B7DEFC-A3FE-46BE-9247-D281C5A8108C}"/>
              </a:ext>
            </a:extLst>
          </p:cNvPr>
          <p:cNvSpPr/>
          <p:nvPr/>
        </p:nvSpPr>
        <p:spPr>
          <a:xfrm>
            <a:off x="3628644" y="274319"/>
            <a:ext cx="61645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cap="all" dirty="0">
                <a:solidFill>
                  <a:srgbClr val="000000"/>
                </a:solidFill>
                <a:latin typeface="Roboto Condensed"/>
              </a:rPr>
              <a:t>TRAVEL AGENCY – STRATEGIC BUSINESS MODEL</a:t>
            </a:r>
            <a:endParaRPr lang="en-GB" b="1" i="0" cap="all" dirty="0">
              <a:solidFill>
                <a:srgbClr val="000000"/>
              </a:solidFill>
              <a:effectLst/>
              <a:latin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66445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>
            <a:extLst>
              <a:ext uri="{FF2B5EF4-FFF2-40B4-BE49-F238E27FC236}">
                <a16:creationId xmlns:a16="http://schemas.microsoft.com/office/drawing/2014/main" id="{33B50F75-4D68-4690-AFFB-38B533D22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33" y="0"/>
            <a:ext cx="9915633" cy="6858000"/>
          </a:xfrm>
          <a:prstGeom prst="rect">
            <a:avLst/>
          </a:prstGeom>
        </p:spPr>
      </p:pic>
      <p:sp>
        <p:nvSpPr>
          <p:cNvPr id="5" name="Rektangel 4">
            <a:extLst>
              <a:ext uri="{FF2B5EF4-FFF2-40B4-BE49-F238E27FC236}">
                <a16:creationId xmlns:a16="http://schemas.microsoft.com/office/drawing/2014/main" id="{5AAF8B54-0C51-4FE4-B49F-551F8FED853B}"/>
              </a:ext>
            </a:extLst>
          </p:cNvPr>
          <p:cNvSpPr/>
          <p:nvPr/>
        </p:nvSpPr>
        <p:spPr>
          <a:xfrm>
            <a:off x="0" y="1"/>
            <a:ext cx="3996417" cy="544982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670BA07E-8C9A-4D85-89F9-C10CAB11E2E0}"/>
              </a:ext>
            </a:extLst>
          </p:cNvPr>
          <p:cNvSpPr txBox="1"/>
          <p:nvPr/>
        </p:nvSpPr>
        <p:spPr>
          <a:xfrm rot="19542848">
            <a:off x="650617" y="2728424"/>
            <a:ext cx="2305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Infrastructure</a:t>
            </a:r>
            <a:endParaRPr lang="en-GB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8F04DFCF-A10A-4E50-B86C-9E8D96997D3E}"/>
              </a:ext>
            </a:extLst>
          </p:cNvPr>
          <p:cNvSpPr/>
          <p:nvPr/>
        </p:nvSpPr>
        <p:spPr>
          <a:xfrm>
            <a:off x="4027417" y="1"/>
            <a:ext cx="1949194" cy="544982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B00B47B8-83B6-4A79-8F0A-4672B2077E34}"/>
              </a:ext>
            </a:extLst>
          </p:cNvPr>
          <p:cNvSpPr txBox="1"/>
          <p:nvPr/>
        </p:nvSpPr>
        <p:spPr>
          <a:xfrm>
            <a:off x="4295616" y="2417490"/>
            <a:ext cx="1445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Offering</a:t>
            </a:r>
            <a:endParaRPr lang="en-GB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5A2052C1-174C-4A99-80DC-7FA21AF67F94}"/>
              </a:ext>
            </a:extLst>
          </p:cNvPr>
          <p:cNvSpPr/>
          <p:nvPr/>
        </p:nvSpPr>
        <p:spPr>
          <a:xfrm>
            <a:off x="6007611" y="0"/>
            <a:ext cx="3898388" cy="5449824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C67DAF15-67C8-4C06-9DDD-A0BED1CA050C}"/>
              </a:ext>
            </a:extLst>
          </p:cNvPr>
          <p:cNvSpPr txBox="1"/>
          <p:nvPr/>
        </p:nvSpPr>
        <p:spPr>
          <a:xfrm rot="1710213">
            <a:off x="7604079" y="2648322"/>
            <a:ext cx="1778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Customers</a:t>
            </a:r>
            <a:endParaRPr lang="en-GB" dirty="0"/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365A0E9A-65BA-41A7-A3EC-E65A6F541397}"/>
              </a:ext>
            </a:extLst>
          </p:cNvPr>
          <p:cNvSpPr/>
          <p:nvPr/>
        </p:nvSpPr>
        <p:spPr>
          <a:xfrm>
            <a:off x="-9633" y="5528164"/>
            <a:ext cx="9915632" cy="1329835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kstfelt 15">
            <a:extLst>
              <a:ext uri="{FF2B5EF4-FFF2-40B4-BE49-F238E27FC236}">
                <a16:creationId xmlns:a16="http://schemas.microsoft.com/office/drawing/2014/main" id="{22190267-06DB-4FCD-8441-91B02B619731}"/>
              </a:ext>
            </a:extLst>
          </p:cNvPr>
          <p:cNvSpPr txBox="1"/>
          <p:nvPr/>
        </p:nvSpPr>
        <p:spPr>
          <a:xfrm>
            <a:off x="4244669" y="5600807"/>
            <a:ext cx="1407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Finances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7944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e 20">
            <a:extLst>
              <a:ext uri="{FF2B5EF4-FFF2-40B4-BE49-F238E27FC236}">
                <a16:creationId xmlns:a16="http://schemas.microsoft.com/office/drawing/2014/main" id="{7C8BF041-C041-45FA-8769-896584B2D3D8}"/>
              </a:ext>
            </a:extLst>
          </p:cNvPr>
          <p:cNvGrpSpPr/>
          <p:nvPr/>
        </p:nvGrpSpPr>
        <p:grpSpPr>
          <a:xfrm>
            <a:off x="0" y="11002"/>
            <a:ext cx="9949135" cy="6858000"/>
            <a:chOff x="0" y="11002"/>
            <a:chExt cx="9949135" cy="6858000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887033D8-0518-4903-B4FC-1C835C882E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1002"/>
              <a:ext cx="9906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ktangel 6">
              <a:extLst>
                <a:ext uri="{FF2B5EF4-FFF2-40B4-BE49-F238E27FC236}">
                  <a16:creationId xmlns:a16="http://schemas.microsoft.com/office/drawing/2014/main" id="{286AA039-AF58-437B-B193-62985B575F24}"/>
                </a:ext>
              </a:extLst>
            </p:cNvPr>
            <p:cNvSpPr/>
            <p:nvPr/>
          </p:nvSpPr>
          <p:spPr>
            <a:xfrm>
              <a:off x="246888" y="822960"/>
              <a:ext cx="3739896" cy="397764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ktangel 10">
              <a:extLst>
                <a:ext uri="{FF2B5EF4-FFF2-40B4-BE49-F238E27FC236}">
                  <a16:creationId xmlns:a16="http://schemas.microsoft.com/office/drawing/2014/main" id="{0B46700B-55E5-4AD0-A8CB-23A3B5393D13}"/>
                </a:ext>
              </a:extLst>
            </p:cNvPr>
            <p:cNvSpPr/>
            <p:nvPr/>
          </p:nvSpPr>
          <p:spPr>
            <a:xfrm>
              <a:off x="4049270" y="822960"/>
              <a:ext cx="1802890" cy="3977640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ktangel 12">
              <a:extLst>
                <a:ext uri="{FF2B5EF4-FFF2-40B4-BE49-F238E27FC236}">
                  <a16:creationId xmlns:a16="http://schemas.microsoft.com/office/drawing/2014/main" id="{1E250FB1-79F2-481B-A1AD-29A5FE50F929}"/>
                </a:ext>
              </a:extLst>
            </p:cNvPr>
            <p:cNvSpPr/>
            <p:nvPr/>
          </p:nvSpPr>
          <p:spPr>
            <a:xfrm>
              <a:off x="5914646" y="822960"/>
              <a:ext cx="3739896" cy="3977640"/>
            </a:xfrm>
            <a:prstGeom prst="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ktangel 14">
              <a:extLst>
                <a:ext uri="{FF2B5EF4-FFF2-40B4-BE49-F238E27FC236}">
                  <a16:creationId xmlns:a16="http://schemas.microsoft.com/office/drawing/2014/main" id="{3FC021CC-CF99-4EFF-83C3-7E2CCB546E20}"/>
                </a:ext>
              </a:extLst>
            </p:cNvPr>
            <p:cNvSpPr/>
            <p:nvPr/>
          </p:nvSpPr>
          <p:spPr>
            <a:xfrm>
              <a:off x="246888" y="4860652"/>
              <a:ext cx="9407654" cy="1640732"/>
            </a:xfrm>
            <a:prstGeom prst="rect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Tekstfelt 1">
              <a:extLst>
                <a:ext uri="{FF2B5EF4-FFF2-40B4-BE49-F238E27FC236}">
                  <a16:creationId xmlns:a16="http://schemas.microsoft.com/office/drawing/2014/main" id="{B4F4CB0E-1D2B-4CAE-A182-6D1B161FA805}"/>
                </a:ext>
              </a:extLst>
            </p:cNvPr>
            <p:cNvSpPr txBox="1"/>
            <p:nvPr/>
          </p:nvSpPr>
          <p:spPr>
            <a:xfrm>
              <a:off x="6663447" y="356616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Page 14 - 44</a:t>
              </a:r>
            </a:p>
          </p:txBody>
        </p:sp>
        <p:sp>
          <p:nvSpPr>
            <p:cNvPr id="3" name="Rektangel 2">
              <a:extLst>
                <a:ext uri="{FF2B5EF4-FFF2-40B4-BE49-F238E27FC236}">
                  <a16:creationId xmlns:a16="http://schemas.microsoft.com/office/drawing/2014/main" id="{7285367E-BC35-44EB-A310-3067FB97CB51}"/>
                </a:ext>
              </a:extLst>
            </p:cNvPr>
            <p:cNvSpPr/>
            <p:nvPr/>
          </p:nvSpPr>
          <p:spPr>
            <a:xfrm>
              <a:off x="7845064" y="1535683"/>
              <a:ext cx="1773249" cy="9387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GB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For whom are we creating value?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Who are our most important customers?</a:t>
              </a:r>
            </a:p>
          </p:txBody>
        </p:sp>
        <p:sp>
          <p:nvSpPr>
            <p:cNvPr id="4" name="Rektangel 3">
              <a:extLst>
                <a:ext uri="{FF2B5EF4-FFF2-40B4-BE49-F238E27FC236}">
                  <a16:creationId xmlns:a16="http://schemas.microsoft.com/office/drawing/2014/main" id="{4CE095FE-62AB-445A-8564-CF5CF72AC2C1}"/>
                </a:ext>
              </a:extLst>
            </p:cNvPr>
            <p:cNvSpPr/>
            <p:nvPr/>
          </p:nvSpPr>
          <p:spPr>
            <a:xfrm>
              <a:off x="4042064" y="1535683"/>
              <a:ext cx="1836354" cy="19543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What value do we deliver to the customer?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Which one of our 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cust-omer’s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 problems are we helping to solve?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Which customer needs are we satisfying?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What bundles of products and services are we offering to each Customer Segment?</a:t>
              </a:r>
            </a:p>
          </p:txBody>
        </p:sp>
        <p:sp>
          <p:nvSpPr>
            <p:cNvPr id="5" name="Rektangel 4">
              <a:extLst>
                <a:ext uri="{FF2B5EF4-FFF2-40B4-BE49-F238E27FC236}">
                  <a16:creationId xmlns:a16="http://schemas.microsoft.com/office/drawing/2014/main" id="{FBDA087A-716B-489E-9A4B-CDEC8C8A7903}"/>
                </a:ext>
              </a:extLst>
            </p:cNvPr>
            <p:cNvSpPr/>
            <p:nvPr/>
          </p:nvSpPr>
          <p:spPr>
            <a:xfrm>
              <a:off x="5892191" y="3041669"/>
              <a:ext cx="2014865" cy="19543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Through which 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Channels do our Customer Segments want to be reached? How are we reaching them now? How are our Channels integrated? Which ones work best? Which ones are most cost-efficient? How are we integrating them with 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cust-omer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 routines?</a:t>
              </a:r>
            </a:p>
          </p:txBody>
        </p:sp>
        <p:sp>
          <p:nvSpPr>
            <p:cNvPr id="6" name="Rektangel 5">
              <a:extLst>
                <a:ext uri="{FF2B5EF4-FFF2-40B4-BE49-F238E27FC236}">
                  <a16:creationId xmlns:a16="http://schemas.microsoft.com/office/drawing/2014/main" id="{9963AC93-301A-41A9-873A-29F259863613}"/>
                </a:ext>
              </a:extLst>
            </p:cNvPr>
            <p:cNvSpPr/>
            <p:nvPr/>
          </p:nvSpPr>
          <p:spPr>
            <a:xfrm>
              <a:off x="5965391" y="1110045"/>
              <a:ext cx="1773249" cy="17851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What type of relationship does each of our Cust-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omer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 Segments expect us to establish and main-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tain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 with them?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Which ones have we established? How costly are they? How are they integrated with the rest of our business model?</a:t>
              </a:r>
            </a:p>
          </p:txBody>
        </p:sp>
        <p:sp>
          <p:nvSpPr>
            <p:cNvPr id="9" name="Rektangel 8">
              <a:extLst>
                <a:ext uri="{FF2B5EF4-FFF2-40B4-BE49-F238E27FC236}">
                  <a16:creationId xmlns:a16="http://schemas.microsoft.com/office/drawing/2014/main" id="{EF183B6D-B494-4239-A95B-694527B2CA42}"/>
                </a:ext>
              </a:extLst>
            </p:cNvPr>
            <p:cNvSpPr/>
            <p:nvPr/>
          </p:nvSpPr>
          <p:spPr>
            <a:xfrm>
              <a:off x="2112881" y="3041668"/>
              <a:ext cx="1780366" cy="19543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What Key Resources 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do our Value 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Proposi-tions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 require? What Key Resources do our Dis-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tribution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 Channels re-quire? What Key 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Resour-ces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 do our Customer Re-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lationships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 require?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What Key Resources do our Revenue Streams re-quire?</a:t>
              </a:r>
            </a:p>
          </p:txBody>
        </p:sp>
        <p:sp>
          <p:nvSpPr>
            <p:cNvPr id="10" name="Rektangel 9">
              <a:extLst>
                <a:ext uri="{FF2B5EF4-FFF2-40B4-BE49-F238E27FC236}">
                  <a16:creationId xmlns:a16="http://schemas.microsoft.com/office/drawing/2014/main" id="{BA08CB59-7C28-4829-AB87-CB8F7987DE1A}"/>
                </a:ext>
              </a:extLst>
            </p:cNvPr>
            <p:cNvSpPr/>
            <p:nvPr/>
          </p:nvSpPr>
          <p:spPr>
            <a:xfrm>
              <a:off x="2112881" y="1209039"/>
              <a:ext cx="1780366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What Key Activities do our Value Propositions require? Our Distribution Channels? Customer Relationships? Revenue streams?</a:t>
              </a:r>
            </a:p>
          </p:txBody>
        </p:sp>
        <p:sp>
          <p:nvSpPr>
            <p:cNvPr id="17" name="Rektangel 16">
              <a:extLst>
                <a:ext uri="{FF2B5EF4-FFF2-40B4-BE49-F238E27FC236}">
                  <a16:creationId xmlns:a16="http://schemas.microsoft.com/office/drawing/2014/main" id="{195C2DB2-9F24-4BF1-A79B-E11983F4D0AF}"/>
                </a:ext>
              </a:extLst>
            </p:cNvPr>
            <p:cNvSpPr/>
            <p:nvPr/>
          </p:nvSpPr>
          <p:spPr>
            <a:xfrm>
              <a:off x="287687" y="1351017"/>
              <a:ext cx="1819834" cy="12772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Who are our Key Part-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ners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? Who are our key suppliers? Which Key Resources are we </a:t>
              </a:r>
              <a:r>
                <a:rPr lang="en-GB" sz="1100" dirty="0" err="1">
                  <a:latin typeface="Arial" panose="020B0604020202020204" pitchFamily="34" charset="0"/>
                  <a:cs typeface="Arial" panose="020B0604020202020204" pitchFamily="34" charset="0"/>
                </a:rPr>
                <a:t>acqui</a:t>
              </a:r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-ring from partners?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Which Key Activities do partners perform?</a:t>
              </a:r>
            </a:p>
          </p:txBody>
        </p:sp>
        <p:sp>
          <p:nvSpPr>
            <p:cNvPr id="18" name="Rektangel 17">
              <a:extLst>
                <a:ext uri="{FF2B5EF4-FFF2-40B4-BE49-F238E27FC236}">
                  <a16:creationId xmlns:a16="http://schemas.microsoft.com/office/drawing/2014/main" id="{B004DD4A-D0D8-44A5-85DD-1336F472186B}"/>
                </a:ext>
              </a:extLst>
            </p:cNvPr>
            <p:cNvSpPr/>
            <p:nvPr/>
          </p:nvSpPr>
          <p:spPr>
            <a:xfrm>
              <a:off x="246888" y="5121918"/>
              <a:ext cx="3865467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What are the most important costs inherent in our business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model?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Which Key Resources are most expensive?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Which Key Activities are most expensive?</a:t>
              </a:r>
            </a:p>
          </p:txBody>
        </p:sp>
        <p:sp>
          <p:nvSpPr>
            <p:cNvPr id="19" name="Rektangel 18">
              <a:extLst>
                <a:ext uri="{FF2B5EF4-FFF2-40B4-BE49-F238E27FC236}">
                  <a16:creationId xmlns:a16="http://schemas.microsoft.com/office/drawing/2014/main" id="{94FD2D59-6787-477E-89E7-5074BF3052A5}"/>
                </a:ext>
              </a:extLst>
            </p:cNvPr>
            <p:cNvSpPr/>
            <p:nvPr/>
          </p:nvSpPr>
          <p:spPr>
            <a:xfrm>
              <a:off x="4996135" y="5121918"/>
              <a:ext cx="4953000" cy="110799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For what value are our customers really willing to pay?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For what do they currently pay?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How are they currently paying?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How would they prefer to pay?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How much does each Revenue Stream contribute to overall</a:t>
              </a:r>
            </a:p>
            <a:p>
              <a:r>
                <a:rPr lang="en-GB" sz="1100" dirty="0">
                  <a:latin typeface="Arial" panose="020B0604020202020204" pitchFamily="34" charset="0"/>
                  <a:cs typeface="Arial" panose="020B0604020202020204" pitchFamily="34" charset="0"/>
                </a:rPr>
                <a:t>revenues?</a:t>
              </a:r>
            </a:p>
          </p:txBody>
        </p:sp>
        <p:sp>
          <p:nvSpPr>
            <p:cNvPr id="20" name="Rektangel 19">
              <a:extLst>
                <a:ext uri="{FF2B5EF4-FFF2-40B4-BE49-F238E27FC236}">
                  <a16:creationId xmlns:a16="http://schemas.microsoft.com/office/drawing/2014/main" id="{F2095309-8A52-4FA5-97A3-136E37A6D0EF}"/>
                </a:ext>
              </a:extLst>
            </p:cNvPr>
            <p:cNvSpPr/>
            <p:nvPr/>
          </p:nvSpPr>
          <p:spPr>
            <a:xfrm>
              <a:off x="3443885" y="342512"/>
              <a:ext cx="29418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Questions to be Answered: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5667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lede 1">
            <a:extLst>
              <a:ext uri="{FF2B5EF4-FFF2-40B4-BE49-F238E27FC236}">
                <a16:creationId xmlns:a16="http://schemas.microsoft.com/office/drawing/2014/main" id="{2FAB1E27-B384-4850-8663-8E7F868FA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217" y="-28071"/>
            <a:ext cx="8604624" cy="6928492"/>
          </a:xfrm>
          <a:prstGeom prst="rect">
            <a:avLst/>
          </a:prstGeom>
        </p:spPr>
      </p:pic>
      <p:sp>
        <p:nvSpPr>
          <p:cNvPr id="3" name="Tekstfelt 2">
            <a:extLst>
              <a:ext uri="{FF2B5EF4-FFF2-40B4-BE49-F238E27FC236}">
                <a16:creationId xmlns:a16="http://schemas.microsoft.com/office/drawing/2014/main" id="{FC62D5B3-610C-4A9C-A188-F937730E9315}"/>
              </a:ext>
            </a:extLst>
          </p:cNvPr>
          <p:cNvSpPr txBox="1"/>
          <p:nvPr/>
        </p:nvSpPr>
        <p:spPr>
          <a:xfrm>
            <a:off x="7214616" y="286353"/>
            <a:ext cx="1573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Page 200 - 209</a:t>
            </a:r>
          </a:p>
        </p:txBody>
      </p:sp>
    </p:spTree>
    <p:extLst>
      <p:ext uri="{BB962C8B-B14F-4D97-AF65-F5344CB8AC3E}">
        <p14:creationId xmlns:p14="http://schemas.microsoft.com/office/powerpoint/2010/main" val="1035989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lede 1">
            <a:extLst>
              <a:ext uri="{FF2B5EF4-FFF2-40B4-BE49-F238E27FC236}">
                <a16:creationId xmlns:a16="http://schemas.microsoft.com/office/drawing/2014/main" id="{34171511-EAB4-4E3A-B4DF-D17B9E324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160" y="283464"/>
            <a:ext cx="9245679" cy="641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959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lede 2">
            <a:extLst>
              <a:ext uri="{FF2B5EF4-FFF2-40B4-BE49-F238E27FC236}">
                <a16:creationId xmlns:a16="http://schemas.microsoft.com/office/drawing/2014/main" id="{F3B6021D-9BD7-4236-9282-BE305DBA6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23" y="338328"/>
            <a:ext cx="9353084" cy="633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011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lede 1">
            <a:extLst>
              <a:ext uri="{FF2B5EF4-FFF2-40B4-BE49-F238E27FC236}">
                <a16:creationId xmlns:a16="http://schemas.microsoft.com/office/drawing/2014/main" id="{0D23E6CB-945F-4FB8-9F04-45C3467DD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71" y="402336"/>
            <a:ext cx="9525416" cy="629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644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lede 1">
            <a:extLst>
              <a:ext uri="{FF2B5EF4-FFF2-40B4-BE49-F238E27FC236}">
                <a16:creationId xmlns:a16="http://schemas.microsoft.com/office/drawing/2014/main" id="{56AB6696-B141-4846-AD3C-5B02D4A64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53" y="415469"/>
            <a:ext cx="9608693" cy="6027062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AE243E7D-68B7-4285-8678-9FF4B1FF9480}"/>
              </a:ext>
            </a:extLst>
          </p:cNvPr>
          <p:cNvSpPr/>
          <p:nvPr/>
        </p:nvSpPr>
        <p:spPr>
          <a:xfrm>
            <a:off x="4953000" y="6134327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Gross domestic products (GDP) is a monetary measure of the market value of all the final goods and services produced in a specific time period, often annually.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871024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2128</TotalTime>
  <Words>420</Words>
  <Application>Microsoft Office PowerPoint</Application>
  <PresentationFormat>A4-papir (210 x 297 mm)</PresentationFormat>
  <Paragraphs>47</Paragraphs>
  <Slides>21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Roboto Condensed</vt:lpstr>
      <vt:lpstr>WhitneyHTF-MediumSC</vt:lpstr>
      <vt:lpstr>Office-tema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Ivan Rosenvinge Frederiksen</dc:creator>
  <cp:lastModifiedBy>Ivan Rosenvinge Frederiksen</cp:lastModifiedBy>
  <cp:revision>97</cp:revision>
  <dcterms:created xsi:type="dcterms:W3CDTF">2019-08-22T14:49:28Z</dcterms:created>
  <dcterms:modified xsi:type="dcterms:W3CDTF">2021-09-10T10:50:57Z</dcterms:modified>
</cp:coreProperties>
</file>

<file path=docProps/thumbnail.jpeg>
</file>